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90" r:id="rId6"/>
    <p:sldId id="297" r:id="rId7"/>
    <p:sldId id="257" r:id="rId8"/>
    <p:sldId id="298" r:id="rId9"/>
    <p:sldId id="299" r:id="rId10"/>
    <p:sldId id="296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F7F7F"/>
    <a:srgbClr val="A6A6A6"/>
    <a:srgbClr val="BFBFBF"/>
    <a:srgbClr val="465359"/>
    <a:srgbClr val="757575"/>
    <a:srgbClr val="8B8B8B"/>
    <a:srgbClr val="B0B0B0"/>
    <a:srgbClr val="D3D3D3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66289-7251-4248-8185-9FEDE67FE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11AAB-DA95-4CED-94BD-874BA439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0D4-6341-4059-9D73-098573890B8F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22C7-E745-4972-ADB2-26864641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A558-CC6A-4543-8082-2ECED10B3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EF11-4551-44CC-8138-2C9C44119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4C05-FCBF-48B1-ABC9-9F817F02AAEB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E5D6-E240-4AB4-B03F-F45C58F87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4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9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0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7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8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2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6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472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38807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8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27" y="709565"/>
            <a:ext cx="6650991" cy="699407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Watermark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7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2884F1-FFEA-405F-9602-3DCA865EDA4E}" type="datetime1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95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22083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905648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0809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90564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3580809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070D-8484-4B7B-ADE0-4CCDD638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2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92" r:id="rId8"/>
    <p:sldLayoutId id="2147483690" r:id="rId9"/>
    <p:sldLayoutId id="2147483691" r:id="rId10"/>
    <p:sldLayoutId id="2147483679" r:id="rId11"/>
    <p:sldLayoutId id="2147483680" r:id="rId12"/>
    <p:sldLayoutId id="2147483688" r:id="rId13"/>
    <p:sldLayoutId id="2147483686" r:id="rId14"/>
    <p:sldLayoutId id="2147483689" r:id="rId15"/>
    <p:sldLayoutId id="2147483683" r:id="rId16"/>
    <p:sldLayoutId id="2147483681" r:id="rId17"/>
    <p:sldLayoutId id="214748368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Placeholder 10" descr="group of employees collaborati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7261" y="5074474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CUSTOMER CORRESPONDENCE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59953" y="4697381"/>
            <a:ext cx="10965142" cy="4474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/>
              <a:t>SPEAKING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PRING_QUIZ_SHAPE0">
            <a:extLst>
              <a:ext uri="{FF2B5EF4-FFF2-40B4-BE49-F238E27FC236}">
                <a16:creationId xmlns:a16="http://schemas.microsoft.com/office/drawing/2014/main" id="{23041830-8C20-48F9-BA19-253587D829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2225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SPRING_QUIZ_SHAPE1">
            <a:extLst>
              <a:ext uri="{FF2B5EF4-FFF2-40B4-BE49-F238E27FC236}">
                <a16:creationId xmlns:a16="http://schemas.microsoft.com/office/drawing/2014/main" id="{A8AA7636-A371-4E50-846C-E71DA196AC9E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3" name="ISPRING_QUIZ_SHAPE2">
            <a:extLst>
              <a:ext uri="{FF2B5EF4-FFF2-40B4-BE49-F238E27FC236}">
                <a16:creationId xmlns:a16="http://schemas.microsoft.com/office/drawing/2014/main" id="{56ABD92B-BEF2-410B-BDA7-3456A4E88ADF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5" name="ISPRING_QUIZ_SHAPE3">
            <a:extLst>
              <a:ext uri="{FF2B5EF4-FFF2-40B4-BE49-F238E27FC236}">
                <a16:creationId xmlns:a16="http://schemas.microsoft.com/office/drawing/2014/main" id="{10900B94-1280-4EE3-9466-C3B70CA0C3D9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6" name="ISPRING_QUIZ_SHAPE4">
            <a:extLst>
              <a:ext uri="{FF2B5EF4-FFF2-40B4-BE49-F238E27FC236}">
                <a16:creationId xmlns:a16="http://schemas.microsoft.com/office/drawing/2014/main" id="{DF7EFAD8-2038-4A3E-A7E2-D561878C0BA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5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339288A-C6E3-4584-B239-80E52FF98915}"/>
              </a:ext>
            </a:extLst>
          </p:cNvPr>
          <p:cNvSpPr txBox="1">
            <a:spLocks/>
          </p:cNvSpPr>
          <p:nvPr/>
        </p:nvSpPr>
        <p:spPr>
          <a:xfrm>
            <a:off x="586490" y="2050741"/>
            <a:ext cx="10965429" cy="3787303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Dear </a:t>
            </a:r>
            <a:r>
              <a:rPr lang="en-US" sz="2400" dirty="0" err="1"/>
              <a:t>Bertil</a:t>
            </a:r>
            <a:r>
              <a:rPr lang="en-US" sz="2400" dirty="0"/>
              <a:t>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u="sng" dirty="0"/>
              <a:t>In answer to your</a:t>
            </a:r>
            <a:r>
              <a:rPr lang="en-US" sz="2400" dirty="0"/>
              <a:t> query about UK tax liability, I’ve </a:t>
            </a:r>
            <a:r>
              <a:rPr lang="en-US" sz="2400" u="sng" dirty="0"/>
              <a:t>set out </a:t>
            </a:r>
            <a:r>
              <a:rPr lang="en-US" sz="2400" dirty="0"/>
              <a:t>a brief outline below.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u="sng" dirty="0"/>
              <a:t>The responsibility</a:t>
            </a:r>
            <a:r>
              <a:rPr lang="en-US" sz="2400" dirty="0"/>
              <a:t> for the calculation of the </a:t>
            </a:r>
            <a:r>
              <a:rPr lang="en-US" sz="2400" b="1" dirty="0"/>
              <a:t>tax</a:t>
            </a:r>
            <a:r>
              <a:rPr lang="en-US" sz="2400" dirty="0"/>
              <a:t> </a:t>
            </a:r>
            <a:r>
              <a:rPr lang="en-US" sz="2400" u="sng" dirty="0"/>
              <a:t>due</a:t>
            </a:r>
            <a:r>
              <a:rPr lang="en-US" sz="2400" dirty="0"/>
              <a:t> </a:t>
            </a:r>
            <a:r>
              <a:rPr lang="en-US" sz="2400" u="sng" dirty="0"/>
              <a:t>lies with</a:t>
            </a:r>
            <a:r>
              <a:rPr lang="en-US" sz="2400" dirty="0"/>
              <a:t> the company. Tax is generally </a:t>
            </a:r>
            <a:r>
              <a:rPr lang="en-US" sz="2400" b="1" dirty="0"/>
              <a:t>chargeable</a:t>
            </a:r>
            <a:r>
              <a:rPr lang="en-US" sz="2400" dirty="0"/>
              <a:t> on the company’s total profits – including chargeable gains. A company must follow the special rules in calculating the tax due and submit a Company Tax Return to the Inland Revenue together with the payment of tax bill.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50FCFA-0D35-4CAE-9050-9BF492B95BDE}"/>
              </a:ext>
            </a:extLst>
          </p:cNvPr>
          <p:cNvSpPr txBox="1"/>
          <p:nvPr/>
        </p:nvSpPr>
        <p:spPr>
          <a:xfrm>
            <a:off x="692459" y="6128342"/>
            <a:ext cx="956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*This is an extract from “Employment law” – Professional English in Use – Law by Gillian D. Brown and Sally Rice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456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</a:t>
            </a:r>
          </a:p>
          <a:p>
            <a:r>
              <a:rPr lang="en-US" dirty="0"/>
              <a:t>Chargeable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PRONUNCIATION</a:t>
            </a:r>
          </a:p>
        </p:txBody>
      </p:sp>
      <p:grpSp>
        <p:nvGrpSpPr>
          <p:cNvPr id="16" name="Group 40" descr="binoculars icon"/>
          <p:cNvGrpSpPr>
            <a:grpSpLocks noChangeAspect="1"/>
          </p:cNvGrpSpPr>
          <p:nvPr/>
        </p:nvGrpSpPr>
        <p:grpSpPr bwMode="auto">
          <a:xfrm>
            <a:off x="8636173" y="3443111"/>
            <a:ext cx="3301707" cy="3054269"/>
            <a:chOff x="3438" y="454"/>
            <a:chExt cx="427" cy="395"/>
          </a:xfrm>
          <a:solidFill>
            <a:schemeClr val="bg1">
              <a:alpha val="50000"/>
            </a:schemeClr>
          </a:solidFill>
        </p:grpSpPr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Group 40" descr="binoculars icon"/>
          <p:cNvGrpSpPr>
            <a:grpSpLocks noChangeAspect="1"/>
          </p:cNvGrpSpPr>
          <p:nvPr/>
        </p:nvGrpSpPr>
        <p:grpSpPr bwMode="auto">
          <a:xfrm>
            <a:off x="868680" y="2433209"/>
            <a:ext cx="530860" cy="491076"/>
            <a:chOff x="3438" y="454"/>
            <a:chExt cx="427" cy="395"/>
          </a:xfrm>
          <a:solidFill>
            <a:schemeClr val="accent1"/>
          </a:solidFill>
        </p:grpSpPr>
        <p:sp>
          <p:nvSpPr>
            <p:cNvPr id="29" name="Freeform 41"/>
            <p:cNvSpPr>
              <a:spLocks noEditPoints="1"/>
            </p:cNvSpPr>
            <p:nvPr/>
          </p:nvSpPr>
          <p:spPr bwMode="auto">
            <a:xfrm>
              <a:off x="3438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3455" y="457"/>
              <a:ext cx="179" cy="250"/>
            </a:xfrm>
            <a:custGeom>
              <a:avLst/>
              <a:gdLst>
                <a:gd name="T0" fmla="*/ 7 w 121"/>
                <a:gd name="T1" fmla="*/ 169 h 169"/>
                <a:gd name="T2" fmla="*/ 4 w 121"/>
                <a:gd name="T3" fmla="*/ 168 h 169"/>
                <a:gd name="T4" fmla="*/ 1 w 121"/>
                <a:gd name="T5" fmla="*/ 160 h 169"/>
                <a:gd name="T6" fmla="*/ 37 w 121"/>
                <a:gd name="T7" fmla="*/ 76 h 169"/>
                <a:gd name="T8" fmla="*/ 39 w 121"/>
                <a:gd name="T9" fmla="*/ 74 h 169"/>
                <a:gd name="T10" fmla="*/ 56 w 121"/>
                <a:gd name="T11" fmla="*/ 57 h 169"/>
                <a:gd name="T12" fmla="*/ 73 w 121"/>
                <a:gd name="T13" fmla="*/ 11 h 169"/>
                <a:gd name="T14" fmla="*/ 75 w 121"/>
                <a:gd name="T15" fmla="*/ 8 h 169"/>
                <a:gd name="T16" fmla="*/ 97 w 121"/>
                <a:gd name="T17" fmla="*/ 0 h 169"/>
                <a:gd name="T18" fmla="*/ 119 w 121"/>
                <a:gd name="T19" fmla="*/ 8 h 169"/>
                <a:gd name="T20" fmla="*/ 121 w 121"/>
                <a:gd name="T21" fmla="*/ 13 h 169"/>
                <a:gd name="T22" fmla="*/ 121 w 121"/>
                <a:gd name="T23" fmla="*/ 61 h 169"/>
                <a:gd name="T24" fmla="*/ 115 w 121"/>
                <a:gd name="T25" fmla="*/ 67 h 169"/>
                <a:gd name="T26" fmla="*/ 109 w 121"/>
                <a:gd name="T27" fmla="*/ 61 h 169"/>
                <a:gd name="T28" fmla="*/ 109 w 121"/>
                <a:gd name="T29" fmla="*/ 15 h 169"/>
                <a:gd name="T30" fmla="*/ 84 w 121"/>
                <a:gd name="T31" fmla="*/ 16 h 169"/>
                <a:gd name="T32" fmla="*/ 66 w 121"/>
                <a:gd name="T33" fmla="*/ 63 h 169"/>
                <a:gd name="T34" fmla="*/ 65 w 121"/>
                <a:gd name="T35" fmla="*/ 65 h 169"/>
                <a:gd name="T36" fmla="*/ 48 w 121"/>
                <a:gd name="T37" fmla="*/ 82 h 169"/>
                <a:gd name="T38" fmla="*/ 12 w 121"/>
                <a:gd name="T39" fmla="*/ 165 h 169"/>
                <a:gd name="T40" fmla="*/ 7 w 121"/>
                <a:gd name="T4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69">
                  <a:moveTo>
                    <a:pt x="7" y="169"/>
                  </a:moveTo>
                  <a:cubicBezTo>
                    <a:pt x="6" y="169"/>
                    <a:pt x="5" y="168"/>
                    <a:pt x="4" y="168"/>
                  </a:cubicBezTo>
                  <a:cubicBezTo>
                    <a:pt x="1" y="167"/>
                    <a:pt x="0" y="163"/>
                    <a:pt x="1" y="16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8" y="76"/>
                    <a:pt x="38" y="75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8"/>
                  </a:cubicBezTo>
                  <a:cubicBezTo>
                    <a:pt x="80" y="3"/>
                    <a:pt x="88" y="0"/>
                    <a:pt x="97" y="0"/>
                  </a:cubicBezTo>
                  <a:cubicBezTo>
                    <a:pt x="106" y="0"/>
                    <a:pt x="114" y="3"/>
                    <a:pt x="119" y="8"/>
                  </a:cubicBezTo>
                  <a:cubicBezTo>
                    <a:pt x="120" y="10"/>
                    <a:pt x="121" y="11"/>
                    <a:pt x="121" y="13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4"/>
                    <a:pt x="118" y="67"/>
                    <a:pt x="115" y="67"/>
                  </a:cubicBezTo>
                  <a:cubicBezTo>
                    <a:pt x="112" y="67"/>
                    <a:pt x="109" y="64"/>
                    <a:pt x="109" y="61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2" y="10"/>
                    <a:pt x="90" y="11"/>
                    <a:pt x="84" y="16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5" y="6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7"/>
                    <a:pt x="9" y="169"/>
                    <a:pt x="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43"/>
            <p:cNvSpPr>
              <a:spLocks noEditPoints="1"/>
            </p:cNvSpPr>
            <p:nvPr/>
          </p:nvSpPr>
          <p:spPr bwMode="auto">
            <a:xfrm>
              <a:off x="3669" y="653"/>
              <a:ext cx="196" cy="196"/>
            </a:xfrm>
            <a:custGeom>
              <a:avLst/>
              <a:gdLst>
                <a:gd name="T0" fmla="*/ 66 w 132"/>
                <a:gd name="T1" fmla="*/ 132 h 132"/>
                <a:gd name="T2" fmla="*/ 0 w 132"/>
                <a:gd name="T3" fmla="*/ 66 h 132"/>
                <a:gd name="T4" fmla="*/ 66 w 132"/>
                <a:gd name="T5" fmla="*/ 0 h 132"/>
                <a:gd name="T6" fmla="*/ 132 w 132"/>
                <a:gd name="T7" fmla="*/ 66 h 132"/>
                <a:gd name="T8" fmla="*/ 66 w 132"/>
                <a:gd name="T9" fmla="*/ 132 h 132"/>
                <a:gd name="T10" fmla="*/ 66 w 132"/>
                <a:gd name="T11" fmla="*/ 12 h 132"/>
                <a:gd name="T12" fmla="*/ 12 w 132"/>
                <a:gd name="T13" fmla="*/ 66 h 132"/>
                <a:gd name="T14" fmla="*/ 66 w 132"/>
                <a:gd name="T15" fmla="*/ 120 h 132"/>
                <a:gd name="T16" fmla="*/ 120 w 132"/>
                <a:gd name="T17" fmla="*/ 66 h 132"/>
                <a:gd name="T18" fmla="*/ 66 w 132"/>
                <a:gd name="T19" fmla="*/ 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29" y="132"/>
                    <a:pt x="0" y="102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cubicBezTo>
                    <a:pt x="132" y="102"/>
                    <a:pt x="102" y="132"/>
                    <a:pt x="66" y="132"/>
                  </a:cubicBezTo>
                  <a:close/>
                  <a:moveTo>
                    <a:pt x="66" y="12"/>
                  </a:moveTo>
                  <a:cubicBezTo>
                    <a:pt x="36" y="12"/>
                    <a:pt x="12" y="36"/>
                    <a:pt x="12" y="66"/>
                  </a:cubicBezTo>
                  <a:cubicBezTo>
                    <a:pt x="12" y="95"/>
                    <a:pt x="36" y="120"/>
                    <a:pt x="66" y="120"/>
                  </a:cubicBezTo>
                  <a:cubicBezTo>
                    <a:pt x="96" y="120"/>
                    <a:pt x="120" y="95"/>
                    <a:pt x="120" y="66"/>
                  </a:cubicBezTo>
                  <a:cubicBezTo>
                    <a:pt x="120" y="36"/>
                    <a:pt x="96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3669" y="454"/>
              <a:ext cx="179" cy="253"/>
            </a:xfrm>
            <a:custGeom>
              <a:avLst/>
              <a:gdLst>
                <a:gd name="T0" fmla="*/ 114 w 121"/>
                <a:gd name="T1" fmla="*/ 171 h 171"/>
                <a:gd name="T2" fmla="*/ 108 w 121"/>
                <a:gd name="T3" fmla="*/ 167 h 171"/>
                <a:gd name="T4" fmla="*/ 73 w 121"/>
                <a:gd name="T5" fmla="*/ 84 h 171"/>
                <a:gd name="T6" fmla="*/ 56 w 121"/>
                <a:gd name="T7" fmla="*/ 67 h 171"/>
                <a:gd name="T8" fmla="*/ 54 w 121"/>
                <a:gd name="T9" fmla="*/ 65 h 171"/>
                <a:gd name="T10" fmla="*/ 37 w 121"/>
                <a:gd name="T11" fmla="*/ 19 h 171"/>
                <a:gd name="T12" fmla="*/ 12 w 121"/>
                <a:gd name="T13" fmla="*/ 18 h 171"/>
                <a:gd name="T14" fmla="*/ 12 w 121"/>
                <a:gd name="T15" fmla="*/ 63 h 171"/>
                <a:gd name="T16" fmla="*/ 6 w 121"/>
                <a:gd name="T17" fmla="*/ 69 h 171"/>
                <a:gd name="T18" fmla="*/ 0 w 121"/>
                <a:gd name="T19" fmla="*/ 63 h 171"/>
                <a:gd name="T20" fmla="*/ 0 w 121"/>
                <a:gd name="T21" fmla="*/ 15 h 171"/>
                <a:gd name="T22" fmla="*/ 2 w 121"/>
                <a:gd name="T23" fmla="*/ 11 h 171"/>
                <a:gd name="T24" fmla="*/ 46 w 121"/>
                <a:gd name="T25" fmla="*/ 11 h 171"/>
                <a:gd name="T26" fmla="*/ 47 w 121"/>
                <a:gd name="T27" fmla="*/ 13 h 171"/>
                <a:gd name="T28" fmla="*/ 65 w 121"/>
                <a:gd name="T29" fmla="*/ 59 h 171"/>
                <a:gd name="T30" fmla="*/ 82 w 121"/>
                <a:gd name="T31" fmla="*/ 76 h 171"/>
                <a:gd name="T32" fmla="*/ 83 w 121"/>
                <a:gd name="T33" fmla="*/ 78 h 171"/>
                <a:gd name="T34" fmla="*/ 119 w 121"/>
                <a:gd name="T35" fmla="*/ 162 h 171"/>
                <a:gd name="T36" fmla="*/ 116 w 121"/>
                <a:gd name="T37" fmla="*/ 170 h 171"/>
                <a:gd name="T38" fmla="*/ 114 w 121"/>
                <a:gd name="T3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71">
                  <a:moveTo>
                    <a:pt x="114" y="171"/>
                  </a:moveTo>
                  <a:cubicBezTo>
                    <a:pt x="112" y="171"/>
                    <a:pt x="109" y="169"/>
                    <a:pt x="108" y="167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6"/>
                    <a:pt x="55" y="66"/>
                    <a:pt x="54" y="65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0" y="13"/>
                    <a:pt x="19" y="13"/>
                    <a:pt x="12" y="1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9" y="69"/>
                    <a:pt x="6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13" y="0"/>
                    <a:pt x="35" y="0"/>
                    <a:pt x="46" y="11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8"/>
                    <a:pt x="83" y="78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21" y="165"/>
                    <a:pt x="119" y="169"/>
                    <a:pt x="116" y="170"/>
                  </a:cubicBezTo>
                  <a:cubicBezTo>
                    <a:pt x="115" y="170"/>
                    <a:pt x="115" y="171"/>
                    <a:pt x="11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3572" y="574"/>
              <a:ext cx="159" cy="53"/>
            </a:xfrm>
            <a:custGeom>
              <a:avLst/>
              <a:gdLst>
                <a:gd name="T0" fmla="*/ 102 w 108"/>
                <a:gd name="T1" fmla="*/ 36 h 36"/>
                <a:gd name="T2" fmla="*/ 96 w 108"/>
                <a:gd name="T3" fmla="*/ 30 h 36"/>
                <a:gd name="T4" fmla="*/ 54 w 108"/>
                <a:gd name="T5" fmla="*/ 12 h 36"/>
                <a:gd name="T6" fmla="*/ 12 w 108"/>
                <a:gd name="T7" fmla="*/ 30 h 36"/>
                <a:gd name="T8" fmla="*/ 6 w 108"/>
                <a:gd name="T9" fmla="*/ 36 h 36"/>
                <a:gd name="T10" fmla="*/ 0 w 108"/>
                <a:gd name="T11" fmla="*/ 30 h 36"/>
                <a:gd name="T12" fmla="*/ 54 w 108"/>
                <a:gd name="T13" fmla="*/ 0 h 36"/>
                <a:gd name="T14" fmla="*/ 108 w 108"/>
                <a:gd name="T15" fmla="*/ 30 h 36"/>
                <a:gd name="T16" fmla="*/ 102 w 108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6">
                  <a:moveTo>
                    <a:pt x="102" y="36"/>
                  </a:moveTo>
                  <a:cubicBezTo>
                    <a:pt x="99" y="36"/>
                    <a:pt x="96" y="33"/>
                    <a:pt x="96" y="30"/>
                  </a:cubicBezTo>
                  <a:cubicBezTo>
                    <a:pt x="96" y="21"/>
                    <a:pt x="78" y="12"/>
                    <a:pt x="54" y="12"/>
                  </a:cubicBezTo>
                  <a:cubicBezTo>
                    <a:pt x="30" y="12"/>
                    <a:pt x="12" y="21"/>
                    <a:pt x="12" y="30"/>
                  </a:cubicBezTo>
                  <a:cubicBezTo>
                    <a:pt x="12" y="33"/>
                    <a:pt x="9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13"/>
                    <a:pt x="23" y="0"/>
                    <a:pt x="54" y="0"/>
                  </a:cubicBezTo>
                  <a:cubicBezTo>
                    <a:pt x="85" y="0"/>
                    <a:pt x="108" y="13"/>
                    <a:pt x="108" y="30"/>
                  </a:cubicBezTo>
                  <a:cubicBezTo>
                    <a:pt x="108" y="33"/>
                    <a:pt x="105" y="36"/>
                    <a:pt x="10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3616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3669" y="575"/>
              <a:ext cx="18" cy="185"/>
            </a:xfrm>
            <a:custGeom>
              <a:avLst/>
              <a:gdLst>
                <a:gd name="T0" fmla="*/ 6 w 12"/>
                <a:gd name="T1" fmla="*/ 125 h 125"/>
                <a:gd name="T2" fmla="*/ 0 w 12"/>
                <a:gd name="T3" fmla="*/ 119 h 125"/>
                <a:gd name="T4" fmla="*/ 0 w 12"/>
                <a:gd name="T5" fmla="*/ 6 h 125"/>
                <a:gd name="T6" fmla="*/ 6 w 12"/>
                <a:gd name="T7" fmla="*/ 0 h 125"/>
                <a:gd name="T8" fmla="*/ 12 w 12"/>
                <a:gd name="T9" fmla="*/ 6 h 125"/>
                <a:gd name="T10" fmla="*/ 12 w 12"/>
                <a:gd name="T11" fmla="*/ 119 h 125"/>
                <a:gd name="T12" fmla="*/ 6 w 12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5">
                  <a:moveTo>
                    <a:pt x="6" y="125"/>
                  </a:moveTo>
                  <a:cubicBezTo>
                    <a:pt x="3" y="125"/>
                    <a:pt x="0" y="122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2"/>
                    <a:pt x="9" y="125"/>
                    <a:pt x="6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3474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3705" y="689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42 w 48"/>
                <a:gd name="T5" fmla="*/ 0 h 48"/>
                <a:gd name="T6" fmla="*/ 48 w 48"/>
                <a:gd name="T7" fmla="*/ 6 h 48"/>
                <a:gd name="T8" fmla="*/ 42 w 48"/>
                <a:gd name="T9" fmla="*/ 12 h 48"/>
                <a:gd name="T10" fmla="*/ 12 w 48"/>
                <a:gd name="T11" fmla="*/ 42 h 48"/>
                <a:gd name="T12" fmla="*/ 6 w 4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25" y="12"/>
                    <a:pt x="12" y="25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916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3154-9004-4AC7-B230-ABDD9E22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&amp;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0F495-DCD1-4CC9-BF2F-33B27E8F2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73000"/>
          </a:xfrm>
        </p:spPr>
        <p:txBody>
          <a:bodyPr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To start your business emails, you can use:</a:t>
            </a:r>
          </a:p>
          <a:p>
            <a:r>
              <a:rPr lang="en-US" dirty="0"/>
              <a:t>I’m writing to inform/advise you that…</a:t>
            </a:r>
          </a:p>
          <a:p>
            <a:r>
              <a:rPr lang="en-US" dirty="0"/>
              <a:t>As previously discussed, we would like to inform you about….</a:t>
            </a:r>
          </a:p>
          <a:p>
            <a:r>
              <a:rPr lang="en-US" dirty="0"/>
              <a:t>Thank you for your email on [date] about …..</a:t>
            </a:r>
          </a:p>
          <a:p>
            <a:pPr marL="0" indent="0">
              <a:buNone/>
            </a:pPr>
            <a:r>
              <a:rPr lang="en-US" b="1" dirty="0"/>
              <a:t>To call for the recipient’s actions, you can use:</a:t>
            </a:r>
          </a:p>
          <a:p>
            <a:r>
              <a:rPr lang="en-US" dirty="0"/>
              <a:t>Could you please confirm/check…..?</a:t>
            </a:r>
          </a:p>
          <a:p>
            <a:r>
              <a:rPr lang="en-US" dirty="0"/>
              <a:t>It would be great if you could……</a:t>
            </a:r>
          </a:p>
          <a:p>
            <a:pPr marL="0" indent="0">
              <a:buNone/>
            </a:pPr>
            <a:r>
              <a:rPr lang="en-US" b="1" dirty="0"/>
              <a:t>To end your business emails, you can use:</a:t>
            </a:r>
          </a:p>
          <a:p>
            <a:r>
              <a:rPr lang="en-US" dirty="0"/>
              <a:t>We look forward to our next meeting…</a:t>
            </a:r>
          </a:p>
          <a:p>
            <a:r>
              <a:rPr lang="en-US" dirty="0"/>
              <a:t>I </a:t>
            </a:r>
            <a:r>
              <a:rPr lang="en-US" b="1" dirty="0"/>
              <a:t>look forward to </a:t>
            </a:r>
            <a:r>
              <a:rPr lang="en-US" dirty="0"/>
              <a:t>your reply/hearing from you.</a:t>
            </a:r>
          </a:p>
          <a:p>
            <a:r>
              <a:rPr lang="en-US" b="1" dirty="0"/>
              <a:t>Yours sincerely, / Yours faithfully </a:t>
            </a:r>
            <a:r>
              <a:rPr lang="en-US" b="1" i="1" dirty="0"/>
              <a:t>(formal)</a:t>
            </a:r>
            <a:endParaRPr lang="en-US" b="1" dirty="0"/>
          </a:p>
          <a:p>
            <a:r>
              <a:rPr lang="en-US" dirty="0"/>
              <a:t>Lots of love / Cheers (</a:t>
            </a:r>
            <a:r>
              <a:rPr lang="en-US" i="1" dirty="0"/>
              <a:t>casual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7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3154-9004-4AC7-B230-ABDD9E22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0F495-DCD1-4CC9-BF2F-33B27E8F2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n-US" sz="2400" dirty="0"/>
              <a:t>Normally, how long are your business emails? (counted by sentences)</a:t>
            </a:r>
          </a:p>
          <a:p>
            <a:r>
              <a:rPr lang="en-US" sz="2400" dirty="0"/>
              <a:t>What do you usually do when you have to read long emails?</a:t>
            </a:r>
          </a:p>
        </p:txBody>
      </p:sp>
    </p:spTree>
    <p:extLst>
      <p:ext uri="{BB962C8B-B14F-4D97-AF65-F5344CB8AC3E}">
        <p14:creationId xmlns:p14="http://schemas.microsoft.com/office/powerpoint/2010/main" val="252836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171204-6A50-40E1-B631-84CEDFC9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973F6-5187-412F-AACC-6E3FF8A6A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628" y="496959"/>
            <a:ext cx="1106164" cy="58597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1AE14F-1B7E-41E6-B579-2F71D13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856" y="496958"/>
            <a:ext cx="9961047" cy="36780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93715" y="708498"/>
            <a:ext cx="7574507" cy="333005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2BB805-F7B7-4B80-A1C5-385D4DAF7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789" y="4284212"/>
            <a:ext cx="9961115" cy="2072481"/>
          </a:xfrm>
          <a:prstGeom prst="rect">
            <a:avLst/>
          </a:prstGeom>
          <a:solidFill>
            <a:srgbClr val="89929B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594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01B17E8-8E0E-4ADB-974D-3492BD16D80B}"/>
  <p:tag name="ISPRING_RESOURCE_FOLDER" val="C:\Raeda Professional Services\Raeda Vietnam\4. CLIENTS\1. E-learning courses\1. Business English\Speaking\Speaking 10_Customer correspondence_16-1-2022\"/>
  <p:tag name="ISPRING_PRESENTATION_PATH" val="C:\Raeda Professional Services\Raeda Vietnam\4. CLIENTS\1. E-learning courses\1. Business English\Speaking\Speaking 10_Customer correspondence_16-1-2022.pptx"/>
  <p:tag name="ISPRING_PROJECT_VERSION" val="9.32"/>
  <p:tag name="ISPRING_PROJECT_FOLDER_UPDATED" val="1"/>
  <p:tag name="ISPRING_PRESENTATION_TITLE" val="Speaking 10_Customer correspondence_16-1-202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Raeda Professional Services\Raeda Vietnam\4. CLIENTS\1. E-learning courses\1. Business English\Speaking\Speaking 10_Customer correspondence_16-1-2022\quiz\quiz1.quiz"/>
  <p:tag name="ISPRING_QUIZ_RELATIVE_PATH" val="Speaking 10_Customer correspondence_16-1-2022\quiz\quiz1.quiz"/>
</p:tagLst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Summary_Win32_RS v2" id="{4A4BC7BA-E104-48CF-9F11-CBBDF04784BE}" vid="{45BAD27F-A2E8-4282-99F2-C6ED447B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F46A686-309E-4CB8-8B43-0618CA3D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43F881-A283-4804-BC69-C2CA14CA78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A6C788-C4FC-4FDC-8A35-3D0FEBD2EC4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</TotalTime>
  <Words>279</Words>
  <Application>Microsoft Office PowerPoint</Application>
  <PresentationFormat>Widescreen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Gill Sans MT</vt:lpstr>
      <vt:lpstr>Segoe UI</vt:lpstr>
      <vt:lpstr>Segoe UI Semibold</vt:lpstr>
      <vt:lpstr>Wingdings 2</vt:lpstr>
      <vt:lpstr>DividendVTI</vt:lpstr>
      <vt:lpstr>CUSTOMER CORRESPONDENCE</vt:lpstr>
      <vt:lpstr>PowerPoint Presentation</vt:lpstr>
      <vt:lpstr>Pronunciation</vt:lpstr>
      <vt:lpstr>NOTE ON PRONUNCIATION</vt:lpstr>
      <vt:lpstr>TIPS &amp; HINTS</vt:lpstr>
      <vt:lpstr>SHORT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10_Customer correspondence_16-1-2022</dc:title>
  <dc:creator>Tessa Tran</dc:creator>
  <cp:lastModifiedBy>Tessa Tran</cp:lastModifiedBy>
  <cp:revision>38</cp:revision>
  <dcterms:created xsi:type="dcterms:W3CDTF">2022-01-10T03:35:24Z</dcterms:created>
  <dcterms:modified xsi:type="dcterms:W3CDTF">2022-03-06T04:16:58Z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